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a0d4db34de4e06" /><Relationship Type="http://schemas.openxmlformats.org/officeDocument/2006/relationships/extended-properties" Target="/docProps/app.xml" Id="Rab2df5269db145b5" /><Relationship Type="http://schemas.openxmlformats.org/officeDocument/2006/relationships/officeDocument" Target="/ppt/presentation.xml" Id="R75cb9cde0e8443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3a6e797e884cd9"/>
  </p:sldMasterIdLst>
  <p:notesMasterIdLst>
    <p:notesMasterId xmlns:r="http://schemas.openxmlformats.org/officeDocument/2006/relationships" r:id="R0279f5d38f1a44bd"/>
  </p:notesMasterIdLst>
  <p:sldIdLst>
    <p:sldId xmlns:r="http://schemas.openxmlformats.org/officeDocument/2006/relationships" id="256" r:id="R9140567ddb404773"/>
    <p:sldId xmlns:r="http://schemas.openxmlformats.org/officeDocument/2006/relationships" id="257" r:id="Rcffe4c0ab2e84391"/>
    <p:sldId xmlns:r="http://schemas.openxmlformats.org/officeDocument/2006/relationships" id="258" r:id="R9ff6c89638cc4c03"/>
    <p:sldId xmlns:r="http://schemas.openxmlformats.org/officeDocument/2006/relationships" id="259" r:id="Rec1978943a824e43"/>
    <p:sldId xmlns:r="http://schemas.openxmlformats.org/officeDocument/2006/relationships" id="260" r:id="Rabcd5b32649b46f0"/>
    <p:sldId xmlns:r="http://schemas.openxmlformats.org/officeDocument/2006/relationships" id="261" r:id="Rf40788fcd6824068"/>
    <p:sldId xmlns:r="http://schemas.openxmlformats.org/officeDocument/2006/relationships" id="262" r:id="R0238d771c5a74190"/>
    <p:sldId xmlns:r="http://schemas.openxmlformats.org/officeDocument/2006/relationships" id="263" r:id="R98ae579e56c04476"/>
    <p:sldId xmlns:r="http://schemas.openxmlformats.org/officeDocument/2006/relationships" id="264" r:id="R89ae76be66cc49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91451e020d4fbf" /><Relationship Type="http://schemas.openxmlformats.org/officeDocument/2006/relationships/slideMaster" Target="/ppt/slideMasters/slideMaster1.xml" Id="R2c3a6e797e884cd9" /><Relationship Type="http://schemas.openxmlformats.org/officeDocument/2006/relationships/notesMaster" Target="/ppt/notesMasters/notesMaster1.xml" Id="R0279f5d38f1a44bd" /><Relationship Type="http://schemas.openxmlformats.org/officeDocument/2006/relationships/presProps" Target="/ppt/presProps.xml" Id="R69ae9047cf2e4100" /><Relationship Type="http://schemas.openxmlformats.org/officeDocument/2006/relationships/tableStyles" Target="/ppt/tableStyles.xml" Id="R43fb754fccf140af" /><Relationship Type="http://schemas.openxmlformats.org/officeDocument/2006/relationships/slide" Target="/ppt/slides/slide1.xml" Id="R9140567ddb404773" /><Relationship Type="http://schemas.openxmlformats.org/officeDocument/2006/relationships/slide" Target="/ppt/slides/slide2.xml" Id="Rcffe4c0ab2e84391" /><Relationship Type="http://schemas.openxmlformats.org/officeDocument/2006/relationships/slide" Target="/ppt/slides/slide3.xml" Id="R9ff6c89638cc4c03" /><Relationship Type="http://schemas.openxmlformats.org/officeDocument/2006/relationships/slide" Target="/ppt/slides/slide4.xml" Id="Rec1978943a824e43" /><Relationship Type="http://schemas.openxmlformats.org/officeDocument/2006/relationships/slide" Target="/ppt/slides/slide5.xml" Id="Rabcd5b32649b46f0" /><Relationship Type="http://schemas.openxmlformats.org/officeDocument/2006/relationships/slide" Target="/ppt/slides/slide6.xml" Id="Rf40788fcd6824068" /><Relationship Type="http://schemas.openxmlformats.org/officeDocument/2006/relationships/slide" Target="/ppt/slides/slide7.xml" Id="R0238d771c5a74190" /><Relationship Type="http://schemas.openxmlformats.org/officeDocument/2006/relationships/slide" Target="/ppt/slides/slide8.xml" Id="R98ae579e56c04476" /><Relationship Type="http://schemas.openxmlformats.org/officeDocument/2006/relationships/slide" Target="/ppt/slides/slide9.xml" Id="R89ae76be66cc49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87331c732140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6f5831234f43ee" /><Relationship Type="http://schemas.openxmlformats.org/officeDocument/2006/relationships/notesMaster" Target="/ppt/notesMasters/notesMaster1.xml" Id="Rff6cf98734f94a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9a6d653a324024" /><Relationship Type="http://schemas.openxmlformats.org/officeDocument/2006/relationships/notesMaster" Target="/ppt/notesMasters/notesMaster1.xml" Id="R12f180a9653441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3bd5ea53ab44ca" /><Relationship Type="http://schemas.openxmlformats.org/officeDocument/2006/relationships/notesMaster" Target="/ppt/notesMasters/notesMaster1.xml" Id="R3a619c0f83ec43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fa32a47e4e4841" /><Relationship Type="http://schemas.openxmlformats.org/officeDocument/2006/relationships/notesMaster" Target="/ppt/notesMasters/notesMaster1.xml" Id="Rd213592a315c4c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897e0349424478" /><Relationship Type="http://schemas.openxmlformats.org/officeDocument/2006/relationships/notesMaster" Target="/ppt/notesMasters/notesMaster1.xml" Id="R042d8bdf46b14e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db0f968fe94c9c" /><Relationship Type="http://schemas.openxmlformats.org/officeDocument/2006/relationships/notesMaster" Target="/ppt/notesMasters/notesMaster1.xml" Id="R34e22a63029246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7a9cb77b1348b0" /><Relationship Type="http://schemas.openxmlformats.org/officeDocument/2006/relationships/notesMaster" Target="/ppt/notesMasters/notesMaster1.xml" Id="R780c71286f56442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53ace4e833429c" /><Relationship Type="http://schemas.openxmlformats.org/officeDocument/2006/relationships/notesMaster" Target="/ppt/notesMasters/notesMaster1.xml" Id="Rfb10f64295c148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4c4d4137ad4517" /><Relationship Type="http://schemas.openxmlformats.org/officeDocument/2006/relationships/notesMaster" Target="/ppt/notesMasters/notesMaster1.xml" Id="Rfc489e835f2449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2cc88a560044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6701480ea545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fb2db5ab5942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c99dadb9a9426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a3188a377c4a1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91705a23f54d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833625-C6F9-494E-98B2-DC94AFE8DA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DC3AE82-1F1C-4548-AB8C-048AE345B93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44B227E-36EC-4E9B-8D25-B854CC7267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1CCF52-014E-4E24-AFE9-E67FD810EF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2D14F2D-EF31-4197-B7A8-A3CF4A3945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9B2DB0A-BCF7-47A5-935E-B5E56CCCF6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9E8A31-A660-4DE5-90EC-CDB41BC093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DA74089-0768-45FB-8DD2-FE8E557AA78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531A5B-1B23-4C7A-814F-56D0455FFC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2560D1-1FEA-40FF-8790-A093A6CD41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713a73166e44d2" /><Relationship Type="http://schemas.openxmlformats.org/officeDocument/2006/relationships/slideLayout" Target="/ppt/slideLayouts/slideLayout1.xml" Id="R084f000614b140bd" /><Relationship Type="http://schemas.openxmlformats.org/officeDocument/2006/relationships/slideLayout" Target="/ppt/slideLayouts/slideLayout2.xml" Id="R078288151d7d4ea4" /><Relationship Type="http://schemas.openxmlformats.org/officeDocument/2006/relationships/slideLayout" Target="/ppt/slideLayouts/slideLayout3.xml" Id="Rd3d614f75499470c" /><Relationship Type="http://schemas.openxmlformats.org/officeDocument/2006/relationships/slideLayout" Target="/ppt/slideLayouts/slideLayout4.xml" Id="Rb3472dba02044a03" /><Relationship Type="http://schemas.openxmlformats.org/officeDocument/2006/relationships/slideLayout" Target="/ppt/slideLayouts/slideLayout5.xml" Id="R87fbaf2027694004" /><Relationship Type="http://schemas.openxmlformats.org/officeDocument/2006/relationships/slideLayout" Target="/ppt/slideLayouts/slideLayout6.xml" Id="Ra57dd295d42548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4f000614b140bd"/>
    <p:sldLayoutId xmlns:r="http://schemas.openxmlformats.org/officeDocument/2006/relationships" id="2147483650" r:id="R078288151d7d4ea4"/>
    <p:sldLayoutId xmlns:r="http://schemas.openxmlformats.org/officeDocument/2006/relationships" id="2147483651" r:id="Rd3d614f75499470c"/>
    <p:sldLayoutId xmlns:r="http://schemas.openxmlformats.org/officeDocument/2006/relationships" id="2147483652" r:id="Rb3472dba02044a03"/>
    <p:sldLayoutId xmlns:r="http://schemas.openxmlformats.org/officeDocument/2006/relationships" id="2147483653" r:id="R87fbaf2027694004"/>
    <p:sldLayoutId xmlns:r="http://schemas.openxmlformats.org/officeDocument/2006/relationships" id="2147483654" r:id="Ra57dd295d42548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dbb82675314361" /><Relationship Type="http://schemas.openxmlformats.org/officeDocument/2006/relationships/image" Target="/ppt/media/image.jpeg" Id="Rfb5c016ccaab4b29" /><Relationship Type="http://schemas.openxmlformats.org/officeDocument/2006/relationships/notesSlide" Target="/ppt/notesSlides/notesSlide1.xml" Id="Rb183a090852f4f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ab89d1fdbf478a" /><Relationship Type="http://schemas.openxmlformats.org/officeDocument/2006/relationships/notesSlide" Target="/ppt/notesSlides/notesSlide2.xml" Id="R2ab4003caf1946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340ee2b756437f" /><Relationship Type="http://schemas.openxmlformats.org/officeDocument/2006/relationships/notesSlide" Target="/ppt/notesSlides/notesSlide3.xml" Id="Rb3ecdb259d3c46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a05d3b4b244187" /><Relationship Type="http://schemas.openxmlformats.org/officeDocument/2006/relationships/notesSlide" Target="/ppt/notesSlides/notesSlide4.xml" Id="R0afb4e477b364e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bc73338ccf4eda" /><Relationship Type="http://schemas.openxmlformats.org/officeDocument/2006/relationships/image" Target="/ppt/media/image2.jpeg" Id="Re5244770d76a41ae" /><Relationship Type="http://schemas.openxmlformats.org/officeDocument/2006/relationships/notesSlide" Target="/ppt/notesSlides/notesSlide5.xml" Id="Ra4f4c79b5ff54d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1611c163e84ce8" /><Relationship Type="http://schemas.openxmlformats.org/officeDocument/2006/relationships/image" Target="/ppt/media/image3.jpeg" Id="Rfeab51e8eb374d09" /><Relationship Type="http://schemas.openxmlformats.org/officeDocument/2006/relationships/notesSlide" Target="/ppt/notesSlides/notesSlide6.xml" Id="Red782bc376b941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c3a1d0a3642e2" /><Relationship Type="http://schemas.openxmlformats.org/officeDocument/2006/relationships/notesSlide" Target="/ppt/notesSlides/notesSlide7.xml" Id="Rbd78283bbb7a4c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44c2bf94194c2d" /><Relationship Type="http://schemas.openxmlformats.org/officeDocument/2006/relationships/image" Target="/ppt/media/image4.jpeg" Id="R2a8ffc44bd8d4987" /><Relationship Type="http://schemas.openxmlformats.org/officeDocument/2006/relationships/notesSlide" Target="/ppt/notesSlides/notesSlide8.xml" Id="R41404483d53346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5378eedef4505" /><Relationship Type="http://schemas.openxmlformats.org/officeDocument/2006/relationships/notesSlide" Target="/ppt/notesSlides/notesSlide9.xml" Id="Rc1231cbe95a842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E7111-AA14-4A13-BC63-C97C904227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5c016ccaab4b29"/>
          <a:srcRect xmlns:a="http://schemas.openxmlformats.org/drawingml/2006/main" l="25000" t="0" r="25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43676-5D24-4BBC-8F69-A1BE4053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76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860C1-4DF3-48AA-BB13-166E85EE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4B1D0"/>
                </a:solidFill>
              </a:defRPr>
            </a:pPr>
            <a:r>
              <a:rPr sz="1050" b="1">
                <a:solidFill>
                  <a:srgbClr val="F4B1D0"/>
                </a:solidFill>
              </a:rPr>
              <a:t>SPEAKER • EMCEE • EVENT HOST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0129F5-648B-4A78-91E4-9E0D64C6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48577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90000"/>
              </a:lnSpc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ALISSA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MASTROPIETRO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684E9-545A-4607-95CE-90A54B79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2000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E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BB02E-7167-47C7-AD31-190A4C74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4476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Real-life teaching for rooms navigating change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84381-0378-497D-9C22-30A86782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4524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F7DDEA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F7DDEA"/>
                </a:solidFill>
              </a:defRPr>
            </a:pPr>
            <a:r>
              <a:rPr sz="1350" b="0">
                <a:solidFill>
                  <a:srgbClr val="F7DDEA"/>
                </a:solidFill>
              </a:rPr>
              <a:t>Available for keynotes, moderated conversations, conferences, community events and brand experiences.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DB8F6-419D-4D66-8CA8-E17A9948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>
                <a:solidFill>
                  <a:srgbClr val="FF4E9D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FF4E9D"/>
                </a:solidFill>
              </a:defRPr>
            </a:pPr>
            <a:r>
              <a:rPr sz="1125" b="1">
                <a:solidFill>
                  <a:srgbClr val="FF4E9D"/>
                </a:solidFill>
              </a:rPr>
              <a:t>support@motomaid.com</a:t>
            </a:r>
          </a:p>
        </p:txBody>
      </p:sp>
    </p:spTree>
    <p:extLst>
      <p:ext uri="{BB962C8B-B14F-4D97-AF65-F5344CB8AC3E}">
        <p14:creationId xmlns:p14="http://schemas.microsoft.com/office/powerpoint/2010/main" val="1356329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A3628-402C-40A0-B8D0-AA1ABFB1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ED2F82"/>
                </a:solidFill>
              </a:defRPr>
            </a:pPr>
            <a:r>
              <a:rPr sz="1050" b="1">
                <a:solidFill>
                  <a:srgbClr val="ED2F82"/>
                </a:solidFill>
              </a:rPr>
              <a:t>THE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4E61F-5177-45A5-A9E6-BF3DA09B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6572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71117"/>
                </a:solidFill>
              </a:defRPr>
            </a:pPr>
            <a:r>
              <a:rPr sz="3150" b="1">
                <a:solidFill>
                  <a:srgbClr val="171117"/>
                </a:solidFill>
              </a:rPr>
              <a:t>People listen when they feel seen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F5896-CEA4-4368-AC16-2D48B330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6191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D1D43"/>
                </a:solidFill>
              </a:defRPr>
            </a:pPr>
            <a:r>
              <a:rPr sz="1875" b="0">
                <a:solidFill>
                  <a:srgbClr val="5D1D43"/>
                </a:solidFill>
              </a:rPr>
              <a:t>Alissa brings practical language to the moments people often hide: overwhelm, changing roles, clutter, pressure, and the gap between how life looks and how it feels.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7A1C84-A4E2-4493-A20E-E79F411C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619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2025" b="1">
                <a:solidFill>
                  <a:srgbClr val="ED2F82"/>
                </a:solidFill>
              </a:defRPr>
            </a:pPr>
            <a:r>
              <a:rPr sz="2025" b="1">
                <a:solidFill>
                  <a:srgbClr val="ED2F82"/>
                </a:solidFill>
              </a:rPr>
              <a:t>Her goal in every room is simple: make the next step feel possible.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E420A-0D34-4832-B921-FDC7585D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666750"/>
            <a:ext cx="3857625" cy="51625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BE6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5096C-7F73-463D-ACE2-07FD1801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219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5D1D43"/>
                </a:solidFill>
              </a:defRPr>
            </a:pPr>
            <a:r>
              <a:rPr sz="1350" b="1">
                <a:solidFill>
                  <a:srgbClr val="5D1D43"/>
                </a:solidFill>
              </a:rPr>
              <a:t>A voice for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03934-B068-4FC9-8575-79215552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18573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625" b="1">
                <a:solidFill>
                  <a:srgbClr val="171117"/>
                </a:solidFill>
              </a:defRPr>
            </a:pPr>
            <a:r>
              <a:rPr sz="2625" b="1">
                <a:solidFill>
                  <a:srgbClr val="171117"/>
                </a:solidFill>
              </a:rPr>
              <a:t>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7B6AD-B973-45E9-80EB-89E73190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47925"/>
            <a:ext cx="228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A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B07B11-5800-4E9B-8375-90A4FE40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384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625" b="1">
                <a:solidFill>
                  <a:srgbClr val="ED2F82"/>
                </a:solidFill>
              </a:defRPr>
            </a:pPr>
            <a:r>
              <a:rPr sz="2625" b="1">
                <a:solidFill>
                  <a:srgbClr val="ED2F82"/>
                </a:solidFill>
              </a:rPr>
              <a:t>REAL LIFE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C8300-F654-460A-8B0D-E80D7856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28975"/>
            <a:ext cx="228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A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7B6CA-2794-4AF2-83E5-1513E9B4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41947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625" b="1">
                <a:solidFill>
                  <a:srgbClr val="171117"/>
                </a:solidFill>
              </a:defRPr>
            </a:pPr>
            <a:r>
              <a:rPr sz="2625" b="1">
                <a:solidFill>
                  <a:srgbClr val="171117"/>
                </a:solidFill>
              </a:rPr>
              <a:t>FUNCTION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C3BCC0-68D3-4819-B666-69304CB9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10025"/>
            <a:ext cx="228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A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8C0FFD-23CA-40D2-AABF-E39A5214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200525"/>
            <a:ext cx="304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625" b="1">
                <a:solidFill>
                  <a:srgbClr val="171117"/>
                </a:solidFill>
              </a:defRPr>
            </a:pPr>
            <a:r>
              <a:rPr sz="2625" b="1">
                <a:solidFill>
                  <a:srgbClr val="171117"/>
                </a:solidFill>
              </a:rPr>
              <a:t>BELONGING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E1E365-3705-495C-89DF-1472CDCA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ALISSA MASTROPIETRO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E60FC8-E1C1-4B5F-B4A9-3DAA5AE1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926926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BD0CC3-7B7F-4A46-B659-0C239772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ED2F82"/>
                </a:solidFill>
              </a:defRPr>
            </a:pPr>
            <a:r>
              <a:rPr sz="1050" b="1">
                <a:solidFill>
                  <a:srgbClr val="ED2F82"/>
                </a:solidFill>
              </a:rPr>
              <a:t>WAYS TO BOOK ALISSA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24860-8BD6-4D53-9F75-B1298E848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819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71117"/>
                </a:solidFill>
              </a:defRPr>
            </a:pPr>
            <a:r>
              <a:rPr sz="3150" b="1">
                <a:solidFill>
                  <a:srgbClr val="171117"/>
                </a:solidFill>
              </a:rPr>
              <a:t>One communicator, three roles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EC8F74-09DF-44D9-8C04-8AF8B99C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143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1D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1EE8D-2F3A-4B64-B9D2-5E4211BA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314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171117"/>
                </a:solidFill>
              </a:defRPr>
            </a:pPr>
            <a:r>
              <a:rPr sz="1875" b="1">
                <a:solidFill>
                  <a:srgbClr val="171117"/>
                </a:solidFill>
              </a:rPr>
              <a:t>KEYNOTE SPEAKER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44A07-A9BC-4413-82DE-2642AB1D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143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A focused message that gives audiences a useful idea, a memorable framework, and a clear next step.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360CD-C5FD-4A45-B64F-F0D50574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000250"/>
            <a:ext cx="3143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E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5589E6-0463-4CB2-9F4D-0CD73357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324100"/>
            <a:ext cx="314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ED2F82"/>
                </a:solidFill>
              </a:defRPr>
            </a:pPr>
            <a:r>
              <a:rPr sz="1875" b="1">
                <a:solidFill>
                  <a:srgbClr val="ED2F82"/>
                </a:solidFill>
              </a:rPr>
              <a:t>PROFESSIONAL EMCEE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931832-AB82-4B72-BBB7-DFEB90DD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238500"/>
            <a:ext cx="3143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A warm, prepared presence who keeps the agenda moving and helps speakers, sponsors, and guests feel supported.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7B6BD8-3D18-4689-BB7E-33778040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00250"/>
            <a:ext cx="3143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1D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694CF-4231-410B-AA0C-58B55767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324100"/>
            <a:ext cx="3143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171117"/>
                </a:solidFill>
              </a:defRPr>
            </a:pPr>
            <a:r>
              <a:rPr sz="1875" b="1">
                <a:solidFill>
                  <a:srgbClr val="171117"/>
                </a:solidFill>
              </a:rPr>
              <a:t>TRUSTED EVENT HOST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B542F1-E05D-4E3F-A212-44CF8654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238500"/>
            <a:ext cx="3143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A flexible guide for interviews, panels, community conversations, brand moments, awards, and live audience interaction.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8A849-684F-4C4B-96E2-6CC7EEA9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5D1D43"/>
                </a:solidFill>
              </a:defRPr>
            </a:pPr>
            <a:r>
              <a:rPr sz="1350" b="1">
                <a:solidFill>
                  <a:srgbClr val="5D1D43"/>
                </a:solidFill>
              </a:rPr>
              <a:t>In person or virtual • Domestic or international travel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20F25-E395-4C9B-8BD1-93C4CDC2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ALISSA MASTROPIETRO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F4D5D-1361-4623-B03F-FABF4009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849208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4E3A58-EC03-4C7D-9352-92376249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4B1D0"/>
                </a:solidFill>
              </a:defRPr>
            </a:pPr>
            <a:r>
              <a:rPr sz="1050" b="1">
                <a:solidFill>
                  <a:srgbClr val="F4B1D0"/>
                </a:solidFill>
              </a:rPr>
              <a:t>SIGNATURE TEACHING FRAMEWORK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98A0C-643E-427C-A207-DFB1A6B4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The Reset Lens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4D447-21D7-4731-955B-450E38DA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809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F7DDEA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F7DDEA"/>
                </a:solidFill>
              </a:defRPr>
            </a:pPr>
            <a:r>
              <a:rPr sz="1650" b="0">
                <a:solidFill>
                  <a:srgbClr val="F7DDEA"/>
                </a:solidFill>
              </a:rPr>
              <a:t>A flexible teaching structure that can connect home, work, leadership, identity, and life transitions.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099889-9C7A-4F86-8015-F99BBF05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F4E9D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4E9D"/>
                </a:solidFill>
              </a:defRPr>
            </a:pPr>
            <a:r>
              <a:rPr sz="1350" b="1">
                <a:solidFill>
                  <a:srgbClr val="FF4E9D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5F385-7C1D-4001-99D7-EECCB8CB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33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NOTICE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61F8E-AB7B-41B3-9D2E-D2800CED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209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1D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2DE33-9814-4365-A0C8-82FF9A6B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238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F2D5E3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F2D5E3"/>
                </a:solidFill>
              </a:defRPr>
            </a:pPr>
            <a:r>
              <a:rPr sz="1350" b="0">
                <a:solidFill>
                  <a:srgbClr val="F2D5E3"/>
                </a:solidFill>
              </a:rPr>
              <a:t>What is creating friction?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4C112-277F-40AF-B89C-484351C5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1051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F4E9D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4E9D"/>
                </a:solidFill>
              </a:defRPr>
            </a:pPr>
            <a:r>
              <a:rPr sz="1350" b="1">
                <a:solidFill>
                  <a:srgbClr val="FF4E9D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B2667-3B4C-4A05-9110-5C53F84E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667125"/>
            <a:ext cx="233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NAME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F946B0-5D35-4387-AA6F-68F0438D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267200"/>
            <a:ext cx="209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E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549D5-A350-4AD9-9880-8D0371CD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572000"/>
            <a:ext cx="2238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F2D5E3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F2D5E3"/>
                </a:solidFill>
              </a:defRPr>
            </a:pPr>
            <a:r>
              <a:rPr sz="1350" b="0">
                <a:solidFill>
                  <a:srgbClr val="F2D5E3"/>
                </a:solidFill>
              </a:rPr>
              <a:t>What changed beneath the surface?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225E82-6716-405E-B05E-75F990AA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1051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F4E9D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4E9D"/>
                </a:solidFill>
              </a:defRPr>
            </a:pPr>
            <a:r>
              <a:rPr sz="1350" b="1">
                <a:solidFill>
                  <a:srgbClr val="FF4E9D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6A0F62-5DD1-4CF0-A48D-14BDC8F3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67125"/>
            <a:ext cx="233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RESET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6FD77-BDB9-4D69-BBEE-4061566B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267200"/>
            <a:ext cx="209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1D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D3392F-6CF9-44E2-917F-C1B28CD64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572000"/>
            <a:ext cx="2238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F2D5E3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F2D5E3"/>
                </a:solidFill>
              </a:defRPr>
            </a:pPr>
            <a:r>
              <a:rPr sz="1350" b="0">
                <a:solidFill>
                  <a:srgbClr val="F2D5E3"/>
                </a:solidFill>
              </a:rPr>
              <a:t>What no longer supports the present?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27B2C0-4166-4526-8E98-60145BB8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105150"/>
            <a:ext cx="590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FF4E9D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FF4E9D"/>
                </a:solidFill>
              </a:defRPr>
            </a:pPr>
            <a:r>
              <a:rPr sz="1350" b="1">
                <a:solidFill>
                  <a:srgbClr val="FF4E9D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71C9FE-B175-4448-AE39-F5090B3F8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667125"/>
            <a:ext cx="233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REALIGN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C2CA6-9039-4FE0-ADB5-DEA58CF8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267200"/>
            <a:ext cx="209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E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D542D1-073D-45B9-B3DF-3E255D64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572000"/>
            <a:ext cx="2238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F2D5E3"/>
                </a:solidFill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F2D5E3"/>
                </a:solidFill>
              </a:defRPr>
            </a:pPr>
            <a:r>
              <a:rPr sz="1350" b="0">
                <a:solidFill>
                  <a:srgbClr val="F2D5E3"/>
                </a:solidFill>
              </a:rPr>
              <a:t>What would make the next step easier?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64A9C0-7128-450C-B0A4-8EEFA5FC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F4B1D0"/>
                </a:solidFill>
              </a:defRPr>
            </a:pPr>
            <a:r>
              <a:rPr sz="750" b="1">
                <a:solidFill>
                  <a:srgbClr val="F4B1D0"/>
                </a:solidFill>
              </a:rPr>
              <a:t>ALISSA MASTROPIETRO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D122FB-868A-4FD7-8D35-EA892021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F4B1D0"/>
                </a:solidFill>
              </a:defRPr>
            </a:pPr>
            <a:r>
              <a:rPr sz="750" b="1">
                <a:solidFill>
                  <a:srgbClr val="F4B1D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424843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A3CFC-6AF5-478A-A9C1-CF82BABC77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44770d76a41ae"/>
          <a:srcRect xmlns:a="http://schemas.openxmlformats.org/drawingml/2006/main" l="28984" t="0" r="289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67550" y="0"/>
            <a:ext cx="5124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F23EB-DEBC-43F2-B939-7DD31072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0"/>
            <a:ext cx="609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D47F2-A9DB-4836-9755-71281956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ED2F82"/>
                </a:solidFill>
              </a:defRPr>
            </a:pPr>
            <a:r>
              <a:rPr sz="1050" b="1">
                <a:solidFill>
                  <a:srgbClr val="ED2F82"/>
                </a:solidFill>
              </a:rPr>
              <a:t>KEYNOTES AND TEACHING SESSIONS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FAEAA-DF05-44E3-8631-C8B09C10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55721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00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000" b="1">
                <a:solidFill>
                  <a:srgbClr val="171117"/>
                </a:solidFill>
              </a:defRPr>
            </a:pPr>
            <a:r>
              <a:rPr sz="3000" b="1">
                <a:solidFill>
                  <a:srgbClr val="171117"/>
                </a:solidFill>
              </a:rPr>
              <a:t>Messages built around real turning points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2B7D37-9013-443D-838E-CBB726B2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ED2F82"/>
                </a:solidFill>
              </a:defRPr>
            </a:pPr>
            <a:r>
              <a:rPr sz="1350" b="1">
                <a:solidFill>
                  <a:srgbClr val="ED2F82"/>
                </a:solidFill>
              </a:rPr>
              <a:t>THE SPACE IS TALKING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E16A2-E3E1-41C8-8A3E-4A9022013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542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How our environments reveal changing needs before we have words for them.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4EDE12-5A95-432C-B886-0BB320A2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ED2F82"/>
                </a:solidFill>
              </a:defRPr>
            </a:pPr>
            <a:r>
              <a:rPr sz="1350" b="1">
                <a:solidFill>
                  <a:srgbClr val="ED2F82"/>
                </a:solidFill>
              </a:rPr>
              <a:t>FUNCTION OVER PERFECTION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ADAE3F-E881-4B44-B81A-ADE5F312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542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A judgment-free approach to systems that work in real life.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78DBBB-1553-4644-B614-5F092656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ED2F82"/>
                </a:solidFill>
              </a:defRPr>
            </a:pPr>
            <a:r>
              <a:rPr sz="1350" b="1">
                <a:solidFill>
                  <a:srgbClr val="ED2F82"/>
                </a:solidFill>
              </a:rPr>
              <a:t>WHEN LIFE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B370D-69FC-43CB-88BE-DF2077C8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542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665E64"/>
                </a:solidFill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665E64"/>
                </a:solidFill>
              </a:defRPr>
            </a:pPr>
            <a:r>
              <a:rPr sz="1500" b="0">
                <a:solidFill>
                  <a:srgbClr val="665E64"/>
                </a:solidFill>
              </a:rPr>
              <a:t>How to recognize an old system, release shame, and build for the season you are in now.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95EEDC-32A6-41D2-989E-D28251A5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ALISSA MASTROPIETRO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08FFDC-AC21-4C28-AEDB-ECF74417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0634974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0142CD-B528-4031-924C-483D0C5D4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b51e8eb374d09"/>
          <a:srcRect xmlns:a="http://schemas.openxmlformats.org/drawingml/2006/main" l="25586" t="0" r="255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B2557-5B03-4BD5-9796-0C2BCFD2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0"/>
            <a:ext cx="47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E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33CDD5-3069-483F-9603-521F77F7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524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ED2F82"/>
                </a:solidFill>
              </a:defRPr>
            </a:pPr>
            <a:r>
              <a:rPr sz="1050" b="1">
                <a:solidFill>
                  <a:srgbClr val="ED2F82"/>
                </a:solidFill>
              </a:rPr>
              <a:t>EMCEE AND HOST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3C0F9-E64D-4195-B07E-D6587166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04775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00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000" b="1">
                <a:solidFill>
                  <a:srgbClr val="171117"/>
                </a:solidFill>
              </a:defRPr>
            </a:pPr>
            <a:r>
              <a:rPr sz="3000" b="1">
                <a:solidFill>
                  <a:srgbClr val="171117"/>
                </a:solidFill>
              </a:rPr>
              <a:t>A steady presence for the whole room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3F57A3-F242-4FFD-A9E3-A0D8091DE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2410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350" b="1">
                <a:solidFill>
                  <a:srgbClr val="5D1D43"/>
                </a:solidFill>
              </a:defRPr>
            </a:pPr>
            <a:r>
              <a:rPr sz="1350" b="1">
                <a:solidFill>
                  <a:srgbClr val="5D1D43"/>
                </a:solidFill>
              </a:rPr>
              <a:t>Alissa can support: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3C950-BB51-4D7F-AA79-99677E49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3845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7FCEE0-C385-4DF7-8A88-5A7BB1F5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714625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71117"/>
                </a:solidFill>
              </a:defRPr>
            </a:pPr>
            <a:r>
              <a:rPr sz="1425" b="0">
                <a:solidFill>
                  <a:srgbClr val="171117"/>
                </a:solidFill>
              </a:rPr>
              <a:t>Opening remarks and audience welcome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6D544-C660-4568-AE3A-565E0C64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0995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022A7-BFA4-4E5C-BE02-506C3DE6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286125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71117"/>
                </a:solidFill>
              </a:defRPr>
            </a:pPr>
            <a:r>
              <a:rPr sz="1425" b="0">
                <a:solidFill>
                  <a:srgbClr val="171117"/>
                </a:solidFill>
              </a:rPr>
              <a:t>Speaker introductions and transitions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E6DDB-871C-4324-B5F6-4225C5C5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8145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3E2543-37CC-4F3C-8E97-C5C7F01A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857625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71117"/>
                </a:solidFill>
              </a:defRPr>
            </a:pPr>
            <a:r>
              <a:rPr sz="1425" b="0">
                <a:solidFill>
                  <a:srgbClr val="171117"/>
                </a:solidFill>
              </a:rPr>
              <a:t>Live interviews and panel moderation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BA5FC-51E6-4A15-8F1E-6AB31277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5295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2DAD83-ECEF-4604-AF25-87776E52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429125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71117"/>
                </a:solidFill>
              </a:defRPr>
            </a:pPr>
            <a:r>
              <a:rPr sz="1425" b="0">
                <a:solidFill>
                  <a:srgbClr val="171117"/>
                </a:solidFill>
              </a:rPr>
              <a:t>Sponsor recognition and program continuity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9441CB-F66C-43C3-921E-99B25C89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12445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F8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B6F6D0-4633-406D-8C83-1A6253CC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000625"/>
            <a:ext cx="428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425" b="0">
                <a:solidFill>
                  <a:srgbClr val="171117"/>
                </a:solidFill>
              </a:defRPr>
            </a:pPr>
            <a:r>
              <a:rPr sz="1425" b="0">
                <a:solidFill>
                  <a:srgbClr val="171117"/>
                </a:solidFill>
              </a:rPr>
              <a:t>Audience engagement and closing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78CF60-5180-4D9E-AA1B-38A2A63A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829300"/>
            <a:ext cx="4524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ED2F82"/>
                </a:solidFill>
              </a:defRPr>
            </a:pPr>
            <a:r>
              <a:rPr sz="1275" b="1">
                <a:solidFill>
                  <a:srgbClr val="ED2F82"/>
                </a:solidFill>
              </a:rPr>
              <a:t>Preparation starts with the event goals, audience, agenda, and tone.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051E93-8D8F-4788-A530-DF1A9BC2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ALISSA MASTROPIETRO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F6053-7D11-4CBC-A3C8-FDB3DE0F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88867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D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4872DD-528D-42DB-8B01-8062BB2F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ED2F82"/>
                </a:solidFill>
              </a:defRPr>
            </a:pPr>
            <a:r>
              <a:rPr sz="1050" b="1">
                <a:solidFill>
                  <a:srgbClr val="ED2F82"/>
                </a:solidFill>
              </a:rPr>
              <a:t>FLEXIBLE PROGRAMMING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86F3B2-FEAF-4CE5-8BC8-06626E5C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7905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150" b="1">
                <a:solidFill>
                  <a:srgbClr val="171117"/>
                </a:solidFill>
              </a:defRPr>
            </a:pPr>
            <a:r>
              <a:rPr sz="3150" b="1">
                <a:solidFill>
                  <a:srgbClr val="171117"/>
                </a:solidFill>
              </a:rPr>
              <a:t>Built for the room you are bringing together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5BB827-100D-4426-B347-E711BF7E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ED2F82"/>
                </a:solidFill>
              </a:defRPr>
            </a:pPr>
            <a:r>
              <a:rPr sz="1200" b="1">
                <a:solidFill>
                  <a:srgbClr val="ED2F82"/>
                </a:solidFill>
              </a:rPr>
              <a:t>AUDIENCES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A065F-BD8A-4C27-9F8F-34E0D7D2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57200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Business owners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Teams in transition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Women’s leadership groups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Community organizations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Real estate and property professionals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Service-based businesses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11981-1890-470F-A0AE-5D26B556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19325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ED2F82"/>
                </a:solidFill>
              </a:defRPr>
            </a:pPr>
            <a:r>
              <a:rPr sz="1200" b="1">
                <a:solidFill>
                  <a:srgbClr val="ED2F82"/>
                </a:solidFill>
              </a:rPr>
              <a:t>FORMATS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A44F1D-8C95-426C-B8A6-B1CE334C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667000"/>
            <a:ext cx="40957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Keynotes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Interactive workshops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Conference emceeing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Panel moderation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Fireside conversations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71117"/>
                </a:solidFill>
              </a:defRPr>
            </a:pPr>
            <a:r>
              <a:rPr sz="1725" b="0">
                <a:solidFill>
                  <a:srgbClr val="171117"/>
                </a:solidFill>
              </a:rPr>
              <a:t>Virtual events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DCC9F-48F1-4F10-8B44-155C571E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3822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BE6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63241-20EF-48AF-AD5B-C62388AB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5310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3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5D1D43"/>
                </a:solidFill>
              </a:defRPr>
            </a:pPr>
            <a:r>
              <a:rPr sz="1350" b="1">
                <a:solidFill>
                  <a:srgbClr val="5D1D43"/>
                </a:solidFill>
              </a:rPr>
              <a:t>Every engagement can be shaped around the event theme and the change your audience is navigating.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A8CD00-5358-4572-863A-1AEC6EE1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ALISSA MASTROPIETRO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A2D761-3AE3-448C-85CE-DCD4FC81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5D1D43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5D1D43"/>
                </a:solidFill>
              </a:defRPr>
            </a:pPr>
            <a:r>
              <a:rPr sz="750" b="1">
                <a:solidFill>
                  <a:srgbClr val="5D1D43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325634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711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850725-2515-48BF-94E9-BF3AFC18BD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ffc44bd8d4987"/>
          <a:srcRect xmlns:a="http://schemas.openxmlformats.org/drawingml/2006/main" l="0" t="13116" r="0" b="131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562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CAD59-93C5-4A21-B03F-D6CE336E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333750"/>
            <a:ext cx="121920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11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FFF95-EC25-4B90-8893-FD27D96A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4B1D0"/>
                </a:solidFill>
              </a:defRPr>
            </a:pPr>
            <a:r>
              <a:rPr sz="1050" b="1">
                <a:solidFill>
                  <a:srgbClr val="F4B1D0"/>
                </a:solidFill>
              </a:rPr>
              <a:t>CONTENT THAT TRAVELS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03FAC-2043-4C9F-A12F-4DDC081D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028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One idea can live across a keynote, workshop, interview, panel, and short-form teaching series.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FC26E2-AC8F-41BC-BC27-92F9D556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952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F7DDEA"/>
                </a:solidFill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F7DDEA"/>
                </a:solidFill>
              </a:defRPr>
            </a:pPr>
            <a:r>
              <a:rPr sz="1500" b="0">
                <a:solidFill>
                  <a:srgbClr val="F7DDEA"/>
                </a:solidFill>
              </a:rPr>
              <a:t>This gives event partners a message that can begin before the event and continue after the room clears.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7F7FD3-CF08-4D84-9B8A-436382B2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F4B1D0"/>
                </a:solidFill>
              </a:defRPr>
            </a:pPr>
            <a:r>
              <a:rPr sz="750" b="1">
                <a:solidFill>
                  <a:srgbClr val="F4B1D0"/>
                </a:solidFill>
              </a:rPr>
              <a:t>ALISSA MASTROPIETRO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33266-692F-499B-8062-17C1EBDB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750" b="1">
                <a:solidFill>
                  <a:srgbClr val="F4B1D0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>
                <a:solidFill>
                  <a:srgbClr val="F4B1D0"/>
                </a:solidFill>
              </a:defRPr>
            </a:pPr>
            <a:r>
              <a:rPr sz="750" b="1">
                <a:solidFill>
                  <a:srgbClr val="F4B1D0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143777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D2F8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71E3A-FE31-44BA-970F-32EAE00E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>
                <a:solidFill>
                  <a:srgbClr val="FFFDF9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FFDF9"/>
                </a:solidFill>
              </a:defRPr>
            </a:pPr>
            <a:r>
              <a:rPr sz="1050" b="1">
                <a:solidFill>
                  <a:srgbClr val="FFFDF9"/>
                </a:solidFill>
              </a:rPr>
              <a:t>BOOKING AND COLLABORATIONS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73D3E-BA54-4C48-9CE0-7846BA46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8953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Bring Alissa into the room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55969-F8E6-4918-9747-4328CBD17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5715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2250" b="1">
                <a:solidFill>
                  <a:srgbClr val="171117"/>
                </a:solidFill>
              </a:defRPr>
            </a:pPr>
            <a:r>
              <a:rPr sz="2250" b="1">
                <a:solidFill>
                  <a:srgbClr val="171117"/>
                </a:solidFill>
              </a:rPr>
              <a:t>Keynote speaking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2250" b="1">
                <a:solidFill>
                  <a:srgbClr val="171117"/>
                </a:solidFill>
              </a:defRPr>
            </a:pPr>
            <a:r>
              <a:rPr sz="2250" b="1">
                <a:solidFill>
                  <a:srgbClr val="171117"/>
                </a:solidFill>
              </a:rPr>
              <a:t>Professional emceeing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2250" b="1">
                <a:solidFill>
                  <a:srgbClr val="171117"/>
                </a:solidFill>
              </a:defRPr>
            </a:pPr>
            <a:r>
              <a:rPr sz="2250" b="1">
                <a:solidFill>
                  <a:srgbClr val="171117"/>
                </a:solidFill>
              </a:rPr>
              <a:t>Event hosting and moderation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0A44E-9057-4427-BD2E-99E6B2EE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66675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75671-4B11-4D87-B79F-053BC15B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972050"/>
            <a:ext cx="609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100" b="1">
                <a:solidFill>
                  <a:srgbClr val="ED2F82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00" b="1">
                <a:solidFill>
                  <a:srgbClr val="ED2F82"/>
                </a:solidFill>
              </a:defRPr>
            </a:pPr>
            <a:r>
              <a:rPr sz="2100" b="1">
                <a:solidFill>
                  <a:srgbClr val="ED2F82"/>
                </a:solidFill>
              </a:rPr>
              <a:t>support@motomaid.com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B24526-4961-49F2-842C-D01A576A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828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Available for events worldwide, subject to schedule and travel arrangements.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1E956-2A60-4559-8CA0-A7171E7C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571750"/>
            <a:ext cx="2952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28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r">
              <a:lnSpc>
                <a:spcPct val="92000"/>
              </a:lnSpc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ALISSA</a:t>
            </a:r>
          </a:p>
          <a:p xmlns:a="http://schemas.openxmlformats.org/drawingml/2006/main">
            <a:pPr algn="r">
              <a:lnSpc>
                <a:spcPct val="92000"/>
              </a:lnSpc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MASTROPIETRO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D5DAF-BDFB-40D7-91AB-B1C7E840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95750"/>
            <a:ext cx="2971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275" b="1">
                <a:solidFill>
                  <a:srgbClr val="171117"/>
                </a:solidFill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1275" b="1">
                <a:solidFill>
                  <a:srgbClr val="171117"/>
                </a:solidFill>
              </a:defRPr>
            </a:pPr>
            <a:r>
              <a:rPr sz="1275" b="1">
                <a:solidFill>
                  <a:srgbClr val="171117"/>
                </a:solidFill>
              </a:rPr>
              <a:t>Speaker • Emcee • Host</a:t>
            </a:r>
          </a:p>
        </p:txBody>
      </p:sp>
    </p:spTree>
    <p:extLst>
      <p:ext uri="{BB962C8B-B14F-4D97-AF65-F5344CB8AC3E}">
        <p14:creationId xmlns:p14="http://schemas.microsoft.com/office/powerpoint/2010/main" val="9539326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2026-10-08T06:27:15.8730000Z</dcterms:created>
  <dcterms:modified xsi:type="dcterms:W3CDTF">2026-10-08T06:27:15.8730000Z</dcterms:modified>
</coreProperties>
</file>